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9" r:id="rId3"/>
    <p:sldId id="258" r:id="rId4"/>
    <p:sldId id="259" r:id="rId5"/>
    <p:sldId id="291" r:id="rId6"/>
    <p:sldId id="292" r:id="rId7"/>
    <p:sldId id="293" r:id="rId8"/>
    <p:sldId id="262" r:id="rId9"/>
    <p:sldId id="263" r:id="rId10"/>
    <p:sldId id="294" r:id="rId11"/>
    <p:sldId id="265" r:id="rId12"/>
    <p:sldId id="295" r:id="rId13"/>
    <p:sldId id="267" r:id="rId14"/>
    <p:sldId id="268" r:id="rId15"/>
    <p:sldId id="301" r:id="rId16"/>
    <p:sldId id="302" r:id="rId17"/>
    <p:sldId id="296" r:id="rId18"/>
    <p:sldId id="300" r:id="rId19"/>
    <p:sldId id="274" r:id="rId20"/>
    <p:sldId id="303" r:id="rId21"/>
    <p:sldId id="304" r:id="rId22"/>
    <p:sldId id="277" r:id="rId23"/>
    <p:sldId id="305" r:id="rId24"/>
    <p:sldId id="278" r:id="rId25"/>
    <p:sldId id="306" r:id="rId26"/>
    <p:sldId id="279" r:id="rId27"/>
    <p:sldId id="280" r:id="rId28"/>
    <p:sldId id="307" r:id="rId29"/>
    <p:sldId id="283" r:id="rId30"/>
    <p:sldId id="288" r:id="rId31"/>
    <p:sldId id="30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>
      <p:cViewPr varScale="1">
        <p:scale>
          <a:sx n="70" d="100"/>
          <a:sy n="70" d="100"/>
        </p:scale>
        <p:origin x="-112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83B-E9FB-4CC2-90E7-AEEE481DA5C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D23C-A3F8-4E4C-87D2-E1683CC095C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62FD-27C7-469D-A445-7094844F9851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FDCA-FFEE-4A63-AA32-BC7105DC0C9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0888" y="6376243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120-4905-4C1D-A4A6-193522AF672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5106-30FA-4F21-88AA-2C074652C82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DE5F-1F80-4F5F-8B27-96B61C651D5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77B3-5E9F-4217-980C-A4FD73A35A00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5D66-43C2-479A-9FF1-C1A7384E953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883D-3DC0-4D69-8A4A-CFF7EFB83B7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AB13-8750-4D44-934E-A29A2748B94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1CA7-80D6-4615-B086-AB3CAD0C920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21/11/2019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</a:t>
            </a:fld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5" name="Picture 4" descr="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819" y="1834852"/>
            <a:ext cx="3667125" cy="4762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80086" y="139482"/>
            <a:ext cx="3528392" cy="1323439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DANIEL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1412776"/>
            <a:ext cx="3577261" cy="92333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CAPÍTULO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11960" y="2780928"/>
            <a:ext cx="4446758" cy="2585323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Desafio </a:t>
            </a:r>
            <a:r>
              <a:rPr lang="pt-BR" sz="5400" b="1" dirty="0">
                <a:ln w="11430"/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para Daniel e seus amigos.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52596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B. O Desejo de Nabucodonosor - Educação (1.3-5)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5 </a:t>
            </a:r>
            <a:r>
              <a:rPr lang="pt-BR" dirty="0">
                <a:effectLst/>
              </a:rPr>
              <a:t>	 E o rei lhes determinou a porção diária,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das </a:t>
            </a:r>
            <a:r>
              <a:rPr lang="pt-BR" dirty="0">
                <a:effectLst/>
              </a:rPr>
              <a:t>iguarias do rei,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e </a:t>
            </a:r>
            <a:r>
              <a:rPr lang="pt-BR" dirty="0">
                <a:effectLst/>
              </a:rPr>
              <a:t>do vinho que ele bebia,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e </a:t>
            </a:r>
            <a:r>
              <a:rPr lang="pt-BR" dirty="0">
                <a:effectLst/>
              </a:rPr>
              <a:t>que assim fossem mantidos por três anos,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para </a:t>
            </a:r>
            <a:r>
              <a:rPr lang="pt-BR" dirty="0">
                <a:effectLst/>
              </a:rPr>
              <a:t>que no fim destes pudessem estar </a:t>
            </a:r>
            <a:r>
              <a:rPr lang="pt-BR" dirty="0" smtClean="0">
                <a:effectLst/>
              </a:rPr>
              <a:t>	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	</a:t>
            </a:r>
            <a:r>
              <a:rPr lang="pt-BR" dirty="0" smtClean="0">
                <a:effectLst/>
              </a:rPr>
              <a:t>			diante </a:t>
            </a:r>
            <a:r>
              <a:rPr lang="pt-BR" dirty="0">
                <a:effectLst/>
              </a:rPr>
              <a:t>do rei</a:t>
            </a:r>
            <a:r>
              <a:rPr lang="pt-BR" dirty="0" smtClean="0">
                <a:effectLst/>
              </a:rPr>
              <a:t>.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>
              <a:effectLst/>
            </a:endParaRP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/>
              <a:t>Devemos observar a palavra "</a:t>
            </a:r>
            <a:r>
              <a:rPr lang="pt-BR" i="1" dirty="0"/>
              <a:t>mantidos</a:t>
            </a:r>
            <a:r>
              <a:rPr lang="pt-BR" dirty="0"/>
              <a:t>" em versículo 5. Esta palavra indica que os mancebos hebreus, selecionados por </a:t>
            </a:r>
            <a:r>
              <a:rPr lang="pt-BR" dirty="0" err="1"/>
              <a:t>Aspenaz</a:t>
            </a:r>
            <a:r>
              <a:rPr lang="pt-BR" dirty="0"/>
              <a:t>, eram realmente adolescentes, talvez com 14 a 16 anos.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>
              <a:effectLst/>
            </a:endParaRP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4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C. Os Homens de Deus (1.6-7)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1:6</a:t>
            </a:r>
            <a:r>
              <a:rPr lang="pt-BR" dirty="0">
                <a:effectLst/>
              </a:rPr>
              <a:t>	 </a:t>
            </a:r>
            <a:r>
              <a:rPr lang="pt-BR" dirty="0" smtClean="0">
                <a:effectLst/>
              </a:rPr>
              <a:t>E </a:t>
            </a:r>
            <a:r>
              <a:rPr lang="pt-BR" dirty="0">
                <a:effectLst/>
              </a:rPr>
              <a:t>entre eles se achavam,  </a:t>
            </a:r>
            <a:r>
              <a:rPr lang="pt-BR" dirty="0" smtClean="0">
                <a:effectLst/>
              </a:rPr>
              <a:t>dos </a:t>
            </a:r>
            <a:r>
              <a:rPr lang="pt-BR" dirty="0">
                <a:effectLst/>
              </a:rPr>
              <a:t>filhos de Judá, </a:t>
            </a:r>
          </a:p>
          <a:p>
            <a:pPr marL="1257300" lvl="3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Daniel</a:t>
            </a:r>
            <a:r>
              <a:rPr lang="pt-BR" dirty="0">
                <a:effectLst/>
              </a:rPr>
              <a:t>, </a:t>
            </a:r>
            <a:r>
              <a:rPr lang="pt-BR" dirty="0" err="1" smtClean="0">
                <a:effectLst/>
              </a:rPr>
              <a:t>Hananias</a:t>
            </a:r>
            <a:r>
              <a:rPr lang="pt-BR" dirty="0">
                <a:effectLst/>
              </a:rPr>
              <a:t>, </a:t>
            </a:r>
            <a:r>
              <a:rPr lang="pt-BR" dirty="0" smtClean="0">
                <a:effectLst/>
              </a:rPr>
              <a:t>Misael e </a:t>
            </a:r>
            <a:r>
              <a:rPr lang="pt-BR" dirty="0">
                <a:effectLst/>
              </a:rPr>
              <a:t>Azarias;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7  	E o chefe dos eunucos lhes pós outros nomes,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a </a:t>
            </a:r>
            <a:r>
              <a:rPr lang="pt-BR" dirty="0">
                <a:effectLst/>
              </a:rPr>
              <a:t>saber: </a:t>
            </a:r>
          </a:p>
          <a:p>
            <a:pPr marL="1828800" lvl="4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a Daniel pós o de </a:t>
            </a:r>
            <a:r>
              <a:rPr lang="pt-BR" dirty="0" err="1">
                <a:effectLst/>
              </a:rPr>
              <a:t>Beltessazar</a:t>
            </a:r>
            <a:r>
              <a:rPr lang="pt-BR" dirty="0">
                <a:effectLst/>
              </a:rPr>
              <a:t>, </a:t>
            </a:r>
          </a:p>
          <a:p>
            <a:pPr marL="1828800" lvl="4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e a </a:t>
            </a:r>
            <a:r>
              <a:rPr lang="pt-BR" dirty="0" err="1">
                <a:effectLst/>
              </a:rPr>
              <a:t>Hananias</a:t>
            </a:r>
            <a:r>
              <a:rPr lang="pt-BR" dirty="0">
                <a:effectLst/>
              </a:rPr>
              <a:t> o de </a:t>
            </a:r>
            <a:r>
              <a:rPr lang="pt-BR" dirty="0" err="1">
                <a:effectLst/>
              </a:rPr>
              <a:t>Sadraque</a:t>
            </a:r>
            <a:r>
              <a:rPr lang="pt-BR" dirty="0">
                <a:effectLst/>
              </a:rPr>
              <a:t>, </a:t>
            </a:r>
          </a:p>
          <a:p>
            <a:pPr marL="1828800" lvl="4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e a Misael o de </a:t>
            </a:r>
            <a:r>
              <a:rPr lang="pt-BR" dirty="0" err="1">
                <a:effectLst/>
              </a:rPr>
              <a:t>Mesaque</a:t>
            </a:r>
            <a:r>
              <a:rPr lang="pt-BR" dirty="0">
                <a:effectLst/>
              </a:rPr>
              <a:t>, </a:t>
            </a:r>
          </a:p>
          <a:p>
            <a:pPr marL="1828800" lvl="4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e a Azarias o de </a:t>
            </a:r>
            <a:r>
              <a:rPr lang="pt-BR" dirty="0" err="1">
                <a:effectLst/>
              </a:rPr>
              <a:t>Abednego</a:t>
            </a:r>
            <a:r>
              <a:rPr lang="pt-BR" dirty="0" smtClean="0">
                <a:effectLst/>
              </a:rPr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C. Os Homens de Deus (1.6-7)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A mudança de </a:t>
            </a:r>
            <a:r>
              <a:rPr lang="pt-BR" dirty="0" smtClean="0"/>
              <a:t>nome </a:t>
            </a:r>
            <a:r>
              <a:rPr lang="pt-BR" dirty="0" smtClean="0"/>
              <a:t>foi </a:t>
            </a:r>
            <a:r>
              <a:rPr lang="pt-BR" dirty="0" smtClean="0"/>
              <a:t>feita </a:t>
            </a:r>
            <a:r>
              <a:rPr lang="pt-BR" dirty="0" smtClean="0"/>
              <a:t>na esperança de </a:t>
            </a:r>
            <a:r>
              <a:rPr lang="pt-BR" dirty="0" smtClean="0"/>
              <a:t>apagar </a:t>
            </a:r>
            <a:r>
              <a:rPr lang="pt-BR" dirty="0" smtClean="0"/>
              <a:t>a memória de Jerusalém, extinguir-lhes toda a ideia de religião </a:t>
            </a:r>
            <a:r>
              <a:rPr lang="pt-BR" dirty="0" smtClean="0"/>
              <a:t>nativa </a:t>
            </a:r>
            <a:r>
              <a:rPr lang="pt-BR" dirty="0" smtClean="0"/>
              <a:t>e uni-los </a:t>
            </a:r>
            <a:r>
              <a:rPr lang="pt-BR" dirty="0" smtClean="0"/>
              <a:t>ao </a:t>
            </a:r>
            <a:r>
              <a:rPr lang="pt-BR" dirty="0" smtClean="0"/>
              <a:t>sistema político </a:t>
            </a:r>
            <a:r>
              <a:rPr lang="pt-BR" dirty="0" smtClean="0"/>
              <a:t>e </a:t>
            </a:r>
            <a:r>
              <a:rPr lang="pt-BR" dirty="0" smtClean="0"/>
              <a:t>religioso da </a:t>
            </a:r>
            <a:r>
              <a:rPr lang="pt-BR" dirty="0" smtClean="0"/>
              <a:t>Babilônia. Talvez os seus nomes originais os identificavam demais com a sua fé e o seu Deus. Todos os novos nomes foram ligados com um </a:t>
            </a:r>
            <a:r>
              <a:rPr lang="pt-BR" dirty="0" smtClean="0"/>
              <a:t>deus Babilônico.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12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088774"/>
              </p:ext>
            </p:extLst>
          </p:nvPr>
        </p:nvGraphicFramePr>
        <p:xfrm>
          <a:off x="323528" y="4473912"/>
          <a:ext cx="853244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304256"/>
                <a:gridCol w="1872208"/>
                <a:gridCol w="255577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Nome Hebraico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Significado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Nome Babilônico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Significado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Daniel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Deus É O Meu Juiz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Beltessazar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Bel Proteja O Rei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Hananias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Misericordioso É Meu Deus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Sadraque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Iluminada Pela Deus Do Sol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Misael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Quem É Como Deus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Mesaque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Quem É Como Vênus?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Azarias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Jeová Ajuda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Abednego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Servo de Nego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44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D. O Pedido de Daniel (1.8-10)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>
              <a:effectLst/>
            </a:endParaRP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1:8	E Daniel propôs no seu coração não se contaminar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com </a:t>
            </a:r>
            <a:r>
              <a:rPr lang="pt-BR" dirty="0">
                <a:effectLst/>
              </a:rPr>
              <a:t>a porção das iguarias do rei,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nem </a:t>
            </a:r>
            <a:r>
              <a:rPr lang="pt-BR" dirty="0">
                <a:effectLst/>
              </a:rPr>
              <a:t>com o vinho que ele bebia;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portanto </a:t>
            </a:r>
            <a:r>
              <a:rPr lang="pt-BR" dirty="0">
                <a:effectLst/>
              </a:rPr>
              <a:t>pediu ao chefe dos eunucos </a:t>
            </a:r>
            <a:endParaRPr lang="pt-BR" dirty="0" smtClean="0">
              <a:effectLst/>
            </a:endParaRP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	</a:t>
            </a:r>
            <a:r>
              <a:rPr lang="pt-BR" dirty="0" smtClean="0">
                <a:effectLst/>
              </a:rPr>
              <a:t>			que </a:t>
            </a:r>
            <a:r>
              <a:rPr lang="pt-BR" dirty="0">
                <a:effectLst/>
              </a:rPr>
              <a:t>lhe permitisse não se contaminar</a:t>
            </a:r>
            <a:r>
              <a:rPr lang="pt-BR" dirty="0" smtClean="0">
                <a:effectLst/>
              </a:rPr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13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D. O Pedido de Daniel (1.8-10)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A chave para as bênçãos sobre as vidas de Daniel e seus três compatriotas encontra-se neste capítulo.  Eles determinaram no seu coração não se contaminar!  Foi uma decisão </a:t>
            </a:r>
            <a:r>
              <a:rPr lang="pt-BR" dirty="0" smtClean="0">
                <a:effectLst/>
              </a:rPr>
              <a:t>de</a:t>
            </a:r>
            <a:r>
              <a:rPr lang="pt-BR" dirty="0" smtClean="0">
                <a:effectLst/>
              </a:rPr>
              <a:t> </a:t>
            </a:r>
            <a:r>
              <a:rPr lang="pt-BR" dirty="0">
                <a:effectLst/>
              </a:rPr>
              <a:t>coragem e fé em Deus.  A decisão foi baseada na crença que a vontade de Deus era mais importante de qualquer outra coisa. </a:t>
            </a:r>
            <a:r>
              <a:rPr lang="pt-BR" dirty="0" smtClean="0"/>
              <a:t>A tentação de comer dos pratos da mesa do rei (Prov. 23:3,6), para um jovem como Daniel (14-16 anos), que tinha também um bom apetite foi suprimida por este jovem fiel.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14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D. O Pedido de Daniel (1.8-10)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A </a:t>
            </a:r>
            <a:r>
              <a:rPr lang="pt-BR" dirty="0"/>
              <a:t>posição tomada por estes jovens provavelmente foi baseada em quatro considerações. </a:t>
            </a:r>
          </a:p>
          <a:p>
            <a:pPr lvl="1">
              <a:buFont typeface="Wingdings" pitchFamily="2" charset="2"/>
              <a:buChar char="Ø"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/>
              <a:t>Primeiro, sem </a:t>
            </a:r>
            <a:r>
              <a:rPr lang="pt-BR" dirty="0" smtClean="0"/>
              <a:t>dúvida </a:t>
            </a:r>
            <a:r>
              <a:rPr lang="pt-BR" dirty="0"/>
              <a:t>muita carne do Rei era </a:t>
            </a:r>
            <a:r>
              <a:rPr lang="pt-BR" dirty="0" smtClean="0"/>
              <a:t>impura </a:t>
            </a:r>
            <a:r>
              <a:rPr lang="pt-BR" dirty="0"/>
              <a:t>para o judeu, como a carne de porco (Lev. 11</a:t>
            </a:r>
            <a:r>
              <a:rPr lang="pt-BR" dirty="0" smtClean="0"/>
              <a:t>).</a:t>
            </a:r>
          </a:p>
          <a:p>
            <a:pPr lvl="1">
              <a:buFont typeface="Wingdings" pitchFamily="2" charset="2"/>
              <a:buChar char="Ø"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/>
              <a:t>Segundo, geralmente a comida e bebida daqueles monarcas babilônicos era oferecida aos ídolos pagãos e, Daniel, como fiel judeu, não podia participar de comidas consagradas ou dedicadas a </a:t>
            </a:r>
            <a:r>
              <a:rPr lang="pt-BR" dirty="0" smtClean="0"/>
              <a:t>deuses </a:t>
            </a:r>
            <a:r>
              <a:rPr lang="pt-BR" dirty="0"/>
              <a:t>pagãos. Até isso foi uma das coisas </a:t>
            </a:r>
            <a:r>
              <a:rPr lang="pt-BR" dirty="0" smtClean="0"/>
              <a:t>proibidas </a:t>
            </a:r>
            <a:r>
              <a:rPr lang="pt-BR" dirty="0"/>
              <a:t>pelo conselho de Jerusalém (Atos 15.29, Êx. 34.15). </a:t>
            </a:r>
          </a:p>
          <a:p>
            <a:pPr marL="457200" lvl="1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D. O Pedido de Daniel (1.8-10)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A </a:t>
            </a:r>
            <a:r>
              <a:rPr lang="pt-BR" dirty="0"/>
              <a:t>posição tomada por estes jovens provavelmente foi baseada em quatro considerações. </a:t>
            </a:r>
          </a:p>
          <a:p>
            <a:pPr lvl="1">
              <a:buFont typeface="Wingdings" pitchFamily="2" charset="2"/>
              <a:buChar char="Ø"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/>
              <a:t>Terceiro, também tinha o problema de ser carne mal </a:t>
            </a:r>
            <a:r>
              <a:rPr lang="pt-BR" dirty="0" smtClean="0"/>
              <a:t>preparada </a:t>
            </a:r>
            <a:r>
              <a:rPr lang="pt-BR" dirty="0"/>
              <a:t>com o sangue ainda dentro (Atos 15.29, Lev. 3.17, 6.26, 17.10-14, 19.26). </a:t>
            </a:r>
            <a:endParaRPr lang="pt-BR" dirty="0" smtClean="0"/>
          </a:p>
          <a:p>
            <a:pPr lvl="1">
              <a:buFont typeface="Wingdings" pitchFamily="2" charset="2"/>
              <a:buChar char="Ø"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/>
              <a:t>Quarto, pode ser que </a:t>
            </a:r>
            <a:r>
              <a:rPr lang="pt-BR" dirty="0" smtClean="0"/>
              <a:t>às </a:t>
            </a:r>
            <a:r>
              <a:rPr lang="pt-BR" dirty="0"/>
              <a:t>vezes o vinho do Rei era bebida forte (Lev. 8.8-11). Lembra que os filhos de </a:t>
            </a:r>
            <a:r>
              <a:rPr lang="pt-BR" dirty="0" err="1"/>
              <a:t>Jonadabe</a:t>
            </a:r>
            <a:r>
              <a:rPr lang="pt-BR" dirty="0"/>
              <a:t>, o </a:t>
            </a:r>
            <a:r>
              <a:rPr lang="pt-BR" dirty="0" err="1"/>
              <a:t>recabita</a:t>
            </a:r>
            <a:r>
              <a:rPr lang="pt-BR" dirty="0"/>
              <a:t>, foram louvados pelo </a:t>
            </a:r>
            <a:r>
              <a:rPr lang="pt-BR" dirty="0" smtClean="0"/>
              <a:t>próprio </a:t>
            </a:r>
            <a:r>
              <a:rPr lang="pt-BR" dirty="0"/>
              <a:t>Deus de Israel porque não se contaminaram com o "vinho", nem com bebida </a:t>
            </a:r>
            <a:r>
              <a:rPr lang="pt-BR" dirty="0" smtClean="0"/>
              <a:t>forte </a:t>
            </a:r>
            <a:r>
              <a:rPr lang="pt-BR" dirty="0"/>
              <a:t>(Jer. 35.1-6).</a:t>
            </a:r>
          </a:p>
          <a:p>
            <a:pPr lvl="1">
              <a:buFont typeface="Wingdings" pitchFamily="2" charset="2"/>
              <a:buChar char="Ø"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  <a:p>
            <a:pPr marL="457200" lvl="1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16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6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D. O Pedido de Daniel (1.8-10)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>
              <a:effectLst/>
            </a:endParaRP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1:9  	Ora</a:t>
            </a:r>
            <a:r>
              <a:rPr lang="pt-BR" dirty="0">
                <a:effectLst/>
              </a:rPr>
              <a:t>, Deus fez com que Daniel achasse </a:t>
            </a:r>
            <a:endParaRPr lang="pt-BR" dirty="0" smtClean="0">
              <a:effectLst/>
            </a:endParaRP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graça </a:t>
            </a:r>
            <a:r>
              <a:rPr lang="pt-BR" dirty="0">
                <a:effectLst/>
              </a:rPr>
              <a:t>e misericórdia diante do chefe dos eunucos</a:t>
            </a:r>
            <a:r>
              <a:rPr lang="pt-BR" dirty="0" smtClean="0">
                <a:effectLst/>
              </a:rPr>
              <a:t>.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>
              <a:effectLst/>
            </a:endParaRP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/>
              <a:t>Daniel e seus amigos nunca podiam ter </a:t>
            </a:r>
            <a:r>
              <a:rPr lang="pt-BR" dirty="0" smtClean="0"/>
              <a:t>mantido sua </a:t>
            </a:r>
            <a:r>
              <a:rPr lang="pt-BR" dirty="0"/>
              <a:t>decisão sem </a:t>
            </a:r>
            <a:r>
              <a:rPr lang="pt-BR" dirty="0" smtClean="0"/>
              <a:t>a </a:t>
            </a:r>
            <a:r>
              <a:rPr lang="pt-BR" dirty="0"/>
              <a:t>ajuda de Deus. Foi Deus </a:t>
            </a:r>
            <a:r>
              <a:rPr lang="pt-BR" dirty="0" smtClean="0"/>
              <a:t>quem </a:t>
            </a:r>
            <a:r>
              <a:rPr lang="pt-BR" dirty="0"/>
              <a:t>deu a Daniel e os </a:t>
            </a:r>
            <a:r>
              <a:rPr lang="pt-BR" dirty="0" smtClean="0"/>
              <a:t>outros, </a:t>
            </a:r>
            <a:r>
              <a:rPr lang="pt-BR" dirty="0"/>
              <a:t>a graça diante </a:t>
            </a:r>
            <a:r>
              <a:rPr lang="pt-BR" dirty="0" smtClean="0"/>
              <a:t>dos </a:t>
            </a:r>
            <a:r>
              <a:rPr lang="pt-BR" dirty="0"/>
              <a:t>olhos </a:t>
            </a:r>
            <a:r>
              <a:rPr lang="pt-BR" dirty="0" smtClean="0"/>
              <a:t>deles. </a:t>
            </a:r>
            <a:r>
              <a:rPr lang="pt-BR" dirty="0"/>
              <a:t>Mas era necessário que primeiro Daniel, e os outros, </a:t>
            </a:r>
            <a:r>
              <a:rPr lang="pt-BR" dirty="0" smtClean="0"/>
              <a:t>“</a:t>
            </a:r>
            <a:r>
              <a:rPr lang="pt-BR" i="1" dirty="0" smtClean="0"/>
              <a:t>propusessem no </a:t>
            </a:r>
            <a:r>
              <a:rPr lang="pt-BR" i="1" dirty="0"/>
              <a:t>seu coração</a:t>
            </a:r>
            <a:r>
              <a:rPr lang="pt-BR" dirty="0"/>
              <a:t>" que </a:t>
            </a:r>
            <a:r>
              <a:rPr lang="pt-BR" dirty="0" smtClean="0"/>
              <a:t>seriam </a:t>
            </a:r>
            <a:r>
              <a:rPr lang="pt-BR" dirty="0"/>
              <a:t>fiel a Deus.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17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1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D. O Pedido de Daniel (1.8-10)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>
              <a:effectLst/>
            </a:endParaRP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1:10  E </a:t>
            </a:r>
            <a:r>
              <a:rPr lang="pt-BR" dirty="0">
                <a:effectLst/>
              </a:rPr>
              <a:t>disse o chefe dos eunucos a Daniel: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Tenho </a:t>
            </a:r>
            <a:r>
              <a:rPr lang="pt-BR" dirty="0">
                <a:effectLst/>
              </a:rPr>
              <a:t>medo do meu senhor, o rei,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que </a:t>
            </a:r>
            <a:r>
              <a:rPr lang="pt-BR" dirty="0">
                <a:effectLst/>
              </a:rPr>
              <a:t>determinou </a:t>
            </a:r>
            <a:endParaRPr lang="pt-BR" dirty="0" smtClean="0">
              <a:effectLst/>
            </a:endParaRP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	</a:t>
            </a:r>
            <a:r>
              <a:rPr lang="pt-BR" dirty="0" smtClean="0">
                <a:effectLst/>
              </a:rPr>
              <a:t>			a </a:t>
            </a:r>
            <a:r>
              <a:rPr lang="pt-BR" dirty="0">
                <a:effectLst/>
              </a:rPr>
              <a:t>vossa comida e a vossa bebida;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pois </a:t>
            </a:r>
            <a:r>
              <a:rPr lang="pt-BR" dirty="0">
                <a:effectLst/>
              </a:rPr>
              <a:t>por que veria ele os vossos rostos mais tristes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do </a:t>
            </a:r>
            <a:r>
              <a:rPr lang="pt-BR" dirty="0">
                <a:effectLst/>
              </a:rPr>
              <a:t>que os dos outros jovens da vossa idade?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Assim </a:t>
            </a:r>
            <a:r>
              <a:rPr lang="pt-BR" dirty="0">
                <a:effectLst/>
              </a:rPr>
              <a:t>porias em perigo a minha cabeça </a:t>
            </a:r>
            <a:endParaRPr lang="pt-BR" dirty="0" smtClean="0">
              <a:effectLst/>
            </a:endParaRP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	</a:t>
            </a:r>
            <a:r>
              <a:rPr lang="pt-BR" dirty="0" smtClean="0">
                <a:effectLst/>
              </a:rPr>
              <a:t>		para </a:t>
            </a:r>
            <a:r>
              <a:rPr lang="pt-BR" dirty="0">
                <a:effectLst/>
              </a:rPr>
              <a:t>com o rei.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18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2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D. O Pedido de Daniel (1.8-10)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O chefe dos eunucos tinha razão </a:t>
            </a:r>
            <a:r>
              <a:rPr lang="pt-BR" dirty="0" smtClean="0"/>
              <a:t>em </a:t>
            </a:r>
            <a:r>
              <a:rPr lang="pt-BR" dirty="0" smtClean="0"/>
              <a:t>ter medo. Ele recebeu </a:t>
            </a:r>
            <a:r>
              <a:rPr lang="pt-BR" dirty="0" smtClean="0"/>
              <a:t>ordens </a:t>
            </a:r>
            <a:r>
              <a:rPr lang="pt-BR" dirty="0" smtClean="0"/>
              <a:t>diretamente do Rei. O Rei era soberano, um poder </a:t>
            </a:r>
            <a:r>
              <a:rPr lang="pt-BR" dirty="0" smtClean="0"/>
              <a:t>absoluto, </a:t>
            </a:r>
            <a:r>
              <a:rPr lang="pt-BR" dirty="0" smtClean="0"/>
              <a:t>que </a:t>
            </a:r>
            <a:r>
              <a:rPr lang="pt-BR" dirty="0" smtClean="0"/>
              <a:t>requer </a:t>
            </a:r>
            <a:r>
              <a:rPr lang="pt-BR" dirty="0" smtClean="0"/>
              <a:t>submissão </a:t>
            </a:r>
            <a:r>
              <a:rPr lang="pt-BR" dirty="0" smtClean="0"/>
              <a:t>total </a:t>
            </a:r>
            <a:r>
              <a:rPr lang="pt-BR" dirty="0" smtClean="0"/>
              <a:t>de seus servos. Aspenaz não podia mudar o cardápio que o Rei mandou para os prisioneiros simplesmente porque alguns deles não </a:t>
            </a:r>
            <a:r>
              <a:rPr lang="pt-BR" dirty="0" smtClean="0"/>
              <a:t>queriam </a:t>
            </a:r>
            <a:r>
              <a:rPr lang="pt-BR" dirty="0" smtClean="0"/>
              <a:t>comer certas coisas. Ele perderia a sua cabeça se não </a:t>
            </a:r>
            <a:r>
              <a:rPr lang="pt-BR" dirty="0" smtClean="0"/>
              <a:t>cumprisse </a:t>
            </a:r>
            <a:r>
              <a:rPr lang="pt-BR" dirty="0" smtClean="0"/>
              <a:t>a ordem do rei.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19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912244"/>
              </p:ext>
            </p:extLst>
          </p:nvPr>
        </p:nvGraphicFramePr>
        <p:xfrm>
          <a:off x="101600" y="1029742"/>
          <a:ext cx="8942388" cy="513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o" r:id="rId3" imgW="9018211" imgH="5136575" progId="Word.Document.12">
                  <p:embed/>
                </p:oleObj>
              </mc:Choice>
              <mc:Fallback>
                <p:oleObj name="Documento" r:id="rId3" imgW="9018211" imgH="51365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600" y="1029742"/>
                        <a:ext cx="8942388" cy="5135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4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D. O Pedido de Daniel (1.8-10)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lv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solidFill>
                  <a:prstClr val="white"/>
                </a:solidFill>
              </a:rPr>
              <a:t>Daniel</a:t>
            </a:r>
            <a:r>
              <a:rPr lang="pt-BR" dirty="0">
                <a:solidFill>
                  <a:prstClr val="white"/>
                </a:solidFill>
              </a:rPr>
              <a:t>, sabendo </a:t>
            </a:r>
            <a:r>
              <a:rPr lang="pt-BR" dirty="0" smtClean="0">
                <a:solidFill>
                  <a:prstClr val="white"/>
                </a:solidFill>
              </a:rPr>
              <a:t>disso </a:t>
            </a:r>
            <a:r>
              <a:rPr lang="pt-BR" dirty="0">
                <a:solidFill>
                  <a:prstClr val="white"/>
                </a:solidFill>
              </a:rPr>
              <a:t>e não querendo por a cabeça de Azarias em perigo, pediu </a:t>
            </a:r>
            <a:r>
              <a:rPr lang="pt-BR" dirty="0" smtClean="0">
                <a:solidFill>
                  <a:prstClr val="white"/>
                </a:solidFill>
              </a:rPr>
              <a:t>ao </a:t>
            </a:r>
            <a:r>
              <a:rPr lang="pt-BR" dirty="0">
                <a:solidFill>
                  <a:prstClr val="white"/>
                </a:solidFill>
              </a:rPr>
              <a:t>despenseiro (sentido não é claro, mas talvez </a:t>
            </a:r>
            <a:r>
              <a:rPr lang="pt-BR" dirty="0" smtClean="0">
                <a:solidFill>
                  <a:prstClr val="white"/>
                </a:solidFill>
              </a:rPr>
              <a:t>um </a:t>
            </a:r>
            <a:r>
              <a:rPr lang="pt-BR" dirty="0">
                <a:solidFill>
                  <a:prstClr val="white"/>
                </a:solidFill>
              </a:rPr>
              <a:t>guarda ou um ajudante </a:t>
            </a:r>
            <a:r>
              <a:rPr lang="pt-BR" dirty="0" smtClean="0">
                <a:solidFill>
                  <a:prstClr val="white"/>
                </a:solidFill>
              </a:rPr>
              <a:t>da cozinha) </a:t>
            </a:r>
            <a:r>
              <a:rPr lang="pt-BR" dirty="0">
                <a:solidFill>
                  <a:prstClr val="white"/>
                </a:solidFill>
              </a:rPr>
              <a:t>fazer uma experiência </a:t>
            </a:r>
            <a:r>
              <a:rPr lang="pt-BR" dirty="0" smtClean="0">
                <a:solidFill>
                  <a:prstClr val="white"/>
                </a:solidFill>
              </a:rPr>
              <a:t>por </a:t>
            </a:r>
            <a:r>
              <a:rPr lang="pt-BR" dirty="0">
                <a:solidFill>
                  <a:prstClr val="white"/>
                </a:solidFill>
              </a:rPr>
              <a:t>10 dias. Ele não trabalhava diretamente para o rei, e podia fazer o que Daniel pediu sem dar contas </a:t>
            </a:r>
            <a:r>
              <a:rPr lang="pt-BR" dirty="0" smtClean="0">
                <a:solidFill>
                  <a:prstClr val="white"/>
                </a:solidFill>
              </a:rPr>
              <a:t>ao rei</a:t>
            </a:r>
            <a:r>
              <a:rPr lang="pt-BR" dirty="0">
                <a:solidFill>
                  <a:prstClr val="white"/>
                </a:solidFill>
              </a:rPr>
              <a:t>. Assim, ele não corria tanto risco </a:t>
            </a:r>
            <a:r>
              <a:rPr lang="pt-BR" dirty="0" smtClean="0">
                <a:solidFill>
                  <a:prstClr val="white"/>
                </a:solidFill>
              </a:rPr>
              <a:t>perder sua </a:t>
            </a:r>
            <a:r>
              <a:rPr lang="pt-BR" dirty="0">
                <a:solidFill>
                  <a:prstClr val="white"/>
                </a:solidFill>
              </a:rPr>
              <a:t>vida.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20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5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D. O Pedido de Daniel (1.8-10)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 smtClean="0"/>
          </a:p>
          <a:p>
            <a:pPr marL="0" lv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solidFill>
                  <a:prstClr val="white"/>
                </a:solidFill>
              </a:rPr>
              <a:t>Temos </a:t>
            </a:r>
            <a:r>
              <a:rPr lang="pt-BR" dirty="0">
                <a:solidFill>
                  <a:prstClr val="white"/>
                </a:solidFill>
              </a:rPr>
              <a:t>que </a:t>
            </a:r>
            <a:r>
              <a:rPr lang="pt-BR" dirty="0" smtClean="0">
                <a:solidFill>
                  <a:prstClr val="white"/>
                </a:solidFill>
              </a:rPr>
              <a:t>lembrar, </a:t>
            </a:r>
            <a:r>
              <a:rPr lang="pt-BR" dirty="0">
                <a:solidFill>
                  <a:prstClr val="white"/>
                </a:solidFill>
              </a:rPr>
              <a:t>que a aparência dos servos do rei era importante. De acordo com alguns historiadores </a:t>
            </a:r>
            <a:r>
              <a:rPr lang="pt-BR" dirty="0" smtClean="0">
                <a:solidFill>
                  <a:prstClr val="white"/>
                </a:solidFill>
              </a:rPr>
              <a:t>renomados</a:t>
            </a:r>
            <a:r>
              <a:rPr lang="pt-BR" dirty="0">
                <a:solidFill>
                  <a:prstClr val="white"/>
                </a:solidFill>
              </a:rPr>
              <a:t>, era comum de observar a "face dos vassalos" quando estes se punham de pé diante do rei (veja Ne. 2.1-2). Se </a:t>
            </a:r>
            <a:r>
              <a:rPr lang="pt-BR" dirty="0">
                <a:solidFill>
                  <a:prstClr val="white"/>
                </a:solidFill>
              </a:rPr>
              <a:t>o</a:t>
            </a:r>
            <a:r>
              <a:rPr lang="pt-BR" dirty="0" smtClean="0">
                <a:solidFill>
                  <a:prstClr val="white"/>
                </a:solidFill>
              </a:rPr>
              <a:t> aspecto de algum </a:t>
            </a:r>
            <a:r>
              <a:rPr lang="pt-BR" dirty="0">
                <a:solidFill>
                  <a:prstClr val="white"/>
                </a:solidFill>
              </a:rPr>
              <a:t>servo se apresentasse formoso, então ele estava apto para servir ao monarca no que houvesse de mister, se não, podia ser morto sem misericórdia.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21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</a:t>
            </a:r>
            <a:r>
              <a:rPr lang="pt-BR" b="1" dirty="0" smtClean="0"/>
              <a:t>E. A Prova de Daniel (1.11-16)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	1. O Desafio (1:11-13)</a:t>
            </a:r>
          </a:p>
          <a:p>
            <a:pPr marL="914400" indent="-91440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1:11  	</a:t>
            </a:r>
            <a:r>
              <a:rPr lang="pt-BR" sz="2300" dirty="0">
                <a:effectLst/>
              </a:rPr>
              <a:t>Então disse Daniel ao despenseiro </a:t>
            </a:r>
            <a:r>
              <a:rPr lang="pt-BR" sz="2300" dirty="0" smtClean="0">
                <a:effectLst/>
              </a:rPr>
              <a:t>a </a:t>
            </a:r>
            <a:r>
              <a:rPr lang="pt-BR" sz="2300" dirty="0">
                <a:effectLst/>
              </a:rPr>
              <a:t>quem o chefe dos eunucos havia constituído sobre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sz="2300" dirty="0" smtClean="0">
                <a:effectLst/>
              </a:rPr>
              <a:t>			Daniel</a:t>
            </a:r>
            <a:r>
              <a:rPr lang="pt-BR" sz="2300" dirty="0">
                <a:effectLst/>
              </a:rPr>
              <a:t>, </a:t>
            </a:r>
            <a:r>
              <a:rPr lang="pt-BR" sz="2300" dirty="0" err="1" smtClean="0">
                <a:effectLst/>
              </a:rPr>
              <a:t>Hananias</a:t>
            </a:r>
            <a:r>
              <a:rPr lang="pt-BR" sz="2300" dirty="0">
                <a:effectLst/>
              </a:rPr>
              <a:t>, </a:t>
            </a:r>
            <a:r>
              <a:rPr lang="pt-BR" sz="2300" dirty="0" smtClean="0">
                <a:effectLst/>
              </a:rPr>
              <a:t>Misael e </a:t>
            </a:r>
            <a:r>
              <a:rPr lang="pt-BR" sz="2300" dirty="0">
                <a:effectLst/>
              </a:rPr>
              <a:t>Azarias: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sz="2300" dirty="0">
                <a:effectLst/>
              </a:rPr>
              <a:t>12  			</a:t>
            </a:r>
            <a:r>
              <a:rPr lang="pt-BR" sz="2300" dirty="0" smtClean="0">
                <a:effectLst/>
              </a:rPr>
              <a:t>	Experimenta</a:t>
            </a:r>
            <a:r>
              <a:rPr lang="pt-BR" sz="2300" dirty="0">
                <a:effectLst/>
              </a:rPr>
              <a:t>, </a:t>
            </a:r>
            <a:r>
              <a:rPr lang="pt-BR" sz="2300" dirty="0" smtClean="0">
                <a:effectLst/>
              </a:rPr>
              <a:t>peço-te</a:t>
            </a:r>
            <a:r>
              <a:rPr lang="pt-BR" sz="2300" dirty="0">
                <a:effectLst/>
              </a:rPr>
              <a:t>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sz="2300" dirty="0" smtClean="0">
                <a:effectLst/>
              </a:rPr>
              <a:t>					os </a:t>
            </a:r>
            <a:r>
              <a:rPr lang="pt-BR" sz="2300" dirty="0">
                <a:effectLst/>
              </a:rPr>
              <a:t>teus servos dez dias, </a:t>
            </a:r>
          </a:p>
          <a:p>
            <a:pPr marL="2511425" indent="-2511425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sz="2300" dirty="0" smtClean="0">
                <a:effectLst/>
              </a:rPr>
              <a:t>						e </a:t>
            </a:r>
            <a:r>
              <a:rPr lang="pt-BR" sz="2300" dirty="0">
                <a:effectLst/>
              </a:rPr>
              <a:t>que se nos </a:t>
            </a:r>
            <a:r>
              <a:rPr lang="pt-BR" sz="2300" dirty="0" err="1">
                <a:effectLst/>
              </a:rPr>
              <a:t>dêem</a:t>
            </a:r>
            <a:r>
              <a:rPr lang="pt-BR" sz="2300" dirty="0">
                <a:effectLst/>
              </a:rPr>
              <a:t> </a:t>
            </a:r>
            <a:r>
              <a:rPr lang="pt-BR" sz="2300" dirty="0" smtClean="0">
                <a:effectLst/>
              </a:rPr>
              <a:t>legumes </a:t>
            </a:r>
            <a:r>
              <a:rPr lang="pt-BR" sz="2300" dirty="0">
                <a:effectLst/>
              </a:rPr>
              <a:t>a comer, </a:t>
            </a:r>
            <a:r>
              <a:rPr lang="pt-BR" sz="2300" dirty="0" smtClean="0">
                <a:effectLst/>
              </a:rPr>
              <a:t>e </a:t>
            </a:r>
            <a:r>
              <a:rPr lang="pt-BR" sz="2300" dirty="0">
                <a:effectLst/>
              </a:rPr>
              <a:t>água a beber.</a:t>
            </a:r>
          </a:p>
          <a:p>
            <a:pPr marL="1828800" indent="-182880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sz="2300" dirty="0">
                <a:effectLst/>
              </a:rPr>
              <a:t>13  			</a:t>
            </a:r>
            <a:r>
              <a:rPr lang="pt-BR" sz="2300" dirty="0" smtClean="0">
                <a:effectLst/>
              </a:rPr>
              <a:t>	Então </a:t>
            </a:r>
            <a:r>
              <a:rPr lang="pt-BR" sz="2300" dirty="0">
                <a:effectLst/>
              </a:rPr>
              <a:t>se examine diante de ti </a:t>
            </a:r>
            <a:r>
              <a:rPr lang="pt-BR" sz="2300" dirty="0" smtClean="0">
                <a:effectLst/>
              </a:rPr>
              <a:t>a </a:t>
            </a:r>
            <a:r>
              <a:rPr lang="pt-BR" sz="2300" dirty="0">
                <a:effectLst/>
              </a:rPr>
              <a:t>nossa aparência, </a:t>
            </a:r>
            <a:r>
              <a:rPr lang="pt-BR" sz="2300" dirty="0" smtClean="0">
                <a:effectLst/>
              </a:rPr>
              <a:t>e </a:t>
            </a:r>
            <a:r>
              <a:rPr lang="pt-BR" sz="2300" dirty="0">
                <a:effectLst/>
              </a:rPr>
              <a:t>a aparência dos jovens que comem a porção das iguarias do rei;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sz="2300" dirty="0" smtClean="0">
                <a:effectLst/>
              </a:rPr>
              <a:t>					e</a:t>
            </a:r>
            <a:r>
              <a:rPr lang="pt-BR" sz="2300" dirty="0">
                <a:effectLst/>
              </a:rPr>
              <a:t>, conforme </a:t>
            </a:r>
            <a:r>
              <a:rPr lang="pt-BR" sz="2300" dirty="0" smtClean="0">
                <a:effectLst/>
              </a:rPr>
              <a:t>vires,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sz="2300" dirty="0" smtClean="0">
                <a:effectLst/>
              </a:rPr>
              <a:t>						procederás </a:t>
            </a:r>
            <a:r>
              <a:rPr lang="pt-BR" sz="2300" dirty="0">
                <a:effectLst/>
              </a:rPr>
              <a:t>para com os teus servos</a:t>
            </a:r>
            <a:r>
              <a:rPr lang="pt-BR" sz="2300" dirty="0" smtClean="0">
                <a:effectLst/>
              </a:rPr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22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</a:t>
            </a:r>
            <a:r>
              <a:rPr lang="pt-BR" b="1" dirty="0" smtClean="0"/>
              <a:t>E. A Prova de Daniel (1.11-16)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	1. O Desafio (1:11-13)</a:t>
            </a:r>
          </a:p>
          <a:p>
            <a:pPr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O diálogo do jovem profeta continua, mas não segue mais com o eunuco, mas sim, com o "</a:t>
            </a:r>
            <a:r>
              <a:rPr lang="pt-BR" i="1" dirty="0" smtClean="0"/>
              <a:t>despenseiro</a:t>
            </a:r>
            <a:r>
              <a:rPr lang="pt-BR" dirty="0" smtClean="0"/>
              <a:t>". O pedido de Daniel, feito por um escravo, numa situação daquela, humanamente falando, era difícil de ser atendido.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23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</a:t>
            </a:r>
            <a:r>
              <a:rPr lang="pt-BR" b="1" dirty="0" smtClean="0"/>
              <a:t>E. A Prova de Daniel (1.11-16)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	1. O Desafio (1:11-13)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2. A Vindicação (1:14-16</a:t>
            </a:r>
            <a:r>
              <a:rPr lang="pt-BR" dirty="0" smtClean="0"/>
              <a:t>) 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1:14  	E ele consentiu isto, </a:t>
            </a:r>
            <a:r>
              <a:rPr lang="pt-BR" dirty="0" smtClean="0">
                <a:effectLst/>
              </a:rPr>
              <a:t>e </a:t>
            </a:r>
            <a:r>
              <a:rPr lang="pt-BR" dirty="0">
                <a:effectLst/>
              </a:rPr>
              <a:t>os experimentou dez dias.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15  	</a:t>
            </a:r>
            <a:r>
              <a:rPr lang="pt-BR" dirty="0" smtClean="0">
                <a:effectLst/>
              </a:rPr>
              <a:t>	E</a:t>
            </a:r>
            <a:r>
              <a:rPr lang="pt-BR" dirty="0">
                <a:effectLst/>
              </a:rPr>
              <a:t>, ao fim dos dez dias,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apareceram </a:t>
            </a:r>
            <a:r>
              <a:rPr lang="pt-BR" dirty="0">
                <a:effectLst/>
              </a:rPr>
              <a:t>os seus semblantes melhores, </a:t>
            </a:r>
          </a:p>
          <a:p>
            <a:pPr marL="1487488" indent="-1487488">
              <a:buNone/>
              <a:tabLst>
                <a:tab pos="682625" algn="l"/>
                <a:tab pos="1092200" algn="l"/>
                <a:tab pos="1441450" algn="l"/>
                <a:tab pos="1487488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e </a:t>
            </a:r>
            <a:r>
              <a:rPr lang="pt-BR" dirty="0">
                <a:effectLst/>
              </a:rPr>
              <a:t>eles estavam mais gordos de carne do que todos os jovens 	</a:t>
            </a:r>
            <a:r>
              <a:rPr lang="pt-BR" dirty="0" smtClean="0">
                <a:effectLst/>
              </a:rPr>
              <a:t>que </a:t>
            </a:r>
            <a:r>
              <a:rPr lang="pt-BR" dirty="0">
                <a:effectLst/>
              </a:rPr>
              <a:t>comiam das iguarias do rei.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16  	</a:t>
            </a:r>
            <a:r>
              <a:rPr lang="pt-BR" dirty="0" smtClean="0">
                <a:effectLst/>
              </a:rPr>
              <a:t>	Assim </a:t>
            </a:r>
            <a:r>
              <a:rPr lang="pt-BR" dirty="0">
                <a:effectLst/>
              </a:rPr>
              <a:t>o despenseiro tirou-lhes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a </a:t>
            </a:r>
            <a:r>
              <a:rPr lang="pt-BR" dirty="0">
                <a:effectLst/>
              </a:rPr>
              <a:t>porção das iguarias, </a:t>
            </a:r>
            <a:endParaRPr lang="pt-BR" dirty="0" smtClean="0">
              <a:effectLst/>
            </a:endParaRP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e o vinho de que deviam beber,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e </a:t>
            </a:r>
            <a:r>
              <a:rPr lang="pt-BR" dirty="0">
                <a:effectLst/>
              </a:rPr>
              <a:t>lhes dava legumes</a:t>
            </a:r>
            <a:r>
              <a:rPr lang="pt-BR" dirty="0" smtClean="0">
                <a:effectLst/>
              </a:rPr>
              <a:t>.</a:t>
            </a:r>
            <a:endParaRPr lang="pt-BR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24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</a:t>
            </a:r>
            <a:r>
              <a:rPr lang="pt-BR" b="1" dirty="0" smtClean="0"/>
              <a:t>E. A Prova de Daniel (1.11-16)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	1. O Desafio (1:11-13)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	</a:t>
            </a:r>
            <a:r>
              <a:rPr lang="pt-BR" b="1" dirty="0" smtClean="0"/>
              <a:t>2. A Vindicação (1:14-16</a:t>
            </a:r>
            <a:r>
              <a:rPr lang="pt-BR" dirty="0" smtClean="0"/>
              <a:t>) 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Por causa da fidelidade de Daniel e os outros, Deus os </a:t>
            </a:r>
            <a:r>
              <a:rPr lang="pt-BR" dirty="0" smtClean="0"/>
              <a:t>ajudou, </a:t>
            </a:r>
            <a:r>
              <a:rPr lang="pt-BR" dirty="0" smtClean="0"/>
              <a:t>e eles </a:t>
            </a:r>
            <a:r>
              <a:rPr lang="pt-BR" dirty="0" smtClean="0"/>
              <a:t>tiveram </a:t>
            </a:r>
            <a:r>
              <a:rPr lang="pt-BR" dirty="0" smtClean="0"/>
              <a:t>semblantes melhores e estavam mais gordos. Os jovens que comeram a porção do manjar do rei saíram perdendo. É sempre assim, aqueles que são decididos </a:t>
            </a:r>
            <a:r>
              <a:rPr lang="pt-BR" dirty="0" smtClean="0"/>
              <a:t>em servir a </a:t>
            </a:r>
            <a:r>
              <a:rPr lang="pt-BR" dirty="0" smtClean="0"/>
              <a:t>Deus sempre </a:t>
            </a:r>
            <a:r>
              <a:rPr lang="pt-BR" dirty="0" smtClean="0"/>
              <a:t>se saíram </a:t>
            </a:r>
            <a:r>
              <a:rPr lang="pt-BR" dirty="0" smtClean="0"/>
              <a:t>melhor no fim!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25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F. A Bênção de Deus (1.17-20) 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sz="1000" dirty="0"/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1:17 	Quanto a estes quatro jovens,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Deus </a:t>
            </a:r>
            <a:r>
              <a:rPr lang="pt-BR" dirty="0">
                <a:effectLst/>
              </a:rPr>
              <a:t>lhes deu o conhecimento e a inteligência </a:t>
            </a:r>
            <a:endParaRPr lang="pt-BR" dirty="0" smtClean="0">
              <a:effectLst/>
            </a:endParaRP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	</a:t>
            </a:r>
            <a:r>
              <a:rPr lang="pt-BR" dirty="0" smtClean="0">
                <a:effectLst/>
              </a:rPr>
              <a:t>		em </a:t>
            </a:r>
            <a:r>
              <a:rPr lang="pt-BR" dirty="0">
                <a:effectLst/>
              </a:rPr>
              <a:t>todas </a:t>
            </a:r>
            <a:r>
              <a:rPr lang="pt-BR" dirty="0" smtClean="0">
                <a:effectLst/>
              </a:rPr>
              <a:t>as </a:t>
            </a:r>
            <a:r>
              <a:rPr lang="pt-BR" dirty="0">
                <a:effectLst/>
              </a:rPr>
              <a:t>letras, </a:t>
            </a:r>
            <a:r>
              <a:rPr lang="pt-BR" dirty="0" smtClean="0">
                <a:effectLst/>
              </a:rPr>
              <a:t>e </a:t>
            </a:r>
            <a:r>
              <a:rPr lang="pt-BR" dirty="0">
                <a:effectLst/>
              </a:rPr>
              <a:t>sabedoria;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mas </a:t>
            </a:r>
            <a:r>
              <a:rPr lang="pt-BR" dirty="0">
                <a:effectLst/>
              </a:rPr>
              <a:t>a Daniel deu </a:t>
            </a:r>
            <a:r>
              <a:rPr lang="pt-BR" dirty="0" smtClean="0">
                <a:effectLst/>
              </a:rPr>
              <a:t>entendimento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	</a:t>
            </a:r>
            <a:r>
              <a:rPr lang="pt-BR" dirty="0" smtClean="0">
                <a:effectLst/>
              </a:rPr>
              <a:t>		em </a:t>
            </a:r>
            <a:r>
              <a:rPr lang="pt-BR" dirty="0">
                <a:effectLst/>
              </a:rPr>
              <a:t>toda a visão e sonhos.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sz="1000" dirty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Deus abençoou ricamente Daniel e seus amigos por sua obediência. A Daniel, evidentemente o líder deles, Deus deu algo mais, a habilidade de entender visões e sonhos. Sabemos que Deus usou Daniel na interpre­tação de dois sonhos do rei, e, com igual facilidade, na decifração da misteriosa escritura na parede de estuque do palácio real (capítulos 2,4,5).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26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F. A Bênção de Deus (1.17-20)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sz="1000" dirty="0"/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1:18  E </a:t>
            </a:r>
            <a:r>
              <a:rPr lang="pt-BR" dirty="0">
                <a:effectLst/>
              </a:rPr>
              <a:t>ao fim dos dias,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em </a:t>
            </a:r>
            <a:r>
              <a:rPr lang="pt-BR" dirty="0">
                <a:effectLst/>
              </a:rPr>
              <a:t>que o rei tinha falado que os trouxessem, </a:t>
            </a:r>
            <a:endParaRPr lang="pt-BR" dirty="0" smtClean="0">
              <a:effectLst/>
            </a:endParaRP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o chefe dos eunucos os trouxe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diante de Nabucodonosor.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19  	 E </a:t>
            </a:r>
            <a:r>
              <a:rPr lang="pt-BR" dirty="0">
                <a:effectLst/>
              </a:rPr>
              <a:t>o rei falou com eles; </a:t>
            </a:r>
            <a:r>
              <a:rPr lang="pt-BR" dirty="0" smtClean="0">
                <a:effectLst/>
              </a:rPr>
              <a:t>e </a:t>
            </a:r>
            <a:r>
              <a:rPr lang="pt-BR" dirty="0">
                <a:effectLst/>
              </a:rPr>
              <a:t>entre todos eles </a:t>
            </a:r>
            <a:endParaRPr lang="pt-BR" dirty="0" smtClean="0">
              <a:effectLst/>
            </a:endParaRP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não </a:t>
            </a:r>
            <a:r>
              <a:rPr lang="pt-BR" dirty="0">
                <a:effectLst/>
              </a:rPr>
              <a:t>foram achados outros tais como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Daniel</a:t>
            </a:r>
            <a:r>
              <a:rPr lang="pt-BR" dirty="0">
                <a:effectLst/>
              </a:rPr>
              <a:t>, </a:t>
            </a:r>
            <a:r>
              <a:rPr lang="pt-BR" dirty="0" err="1" smtClean="0">
                <a:effectLst/>
              </a:rPr>
              <a:t>Hananias</a:t>
            </a:r>
            <a:r>
              <a:rPr lang="pt-BR" dirty="0">
                <a:effectLst/>
              </a:rPr>
              <a:t>, </a:t>
            </a:r>
            <a:r>
              <a:rPr lang="pt-BR" dirty="0" smtClean="0">
                <a:effectLst/>
              </a:rPr>
              <a:t>Misael e </a:t>
            </a:r>
            <a:r>
              <a:rPr lang="pt-BR" dirty="0">
                <a:effectLst/>
              </a:rPr>
              <a:t>Azarias;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	portanto </a:t>
            </a:r>
            <a:r>
              <a:rPr lang="pt-BR" dirty="0">
                <a:effectLst/>
              </a:rPr>
              <a:t>ficaram assistindo diante do rei.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20  	</a:t>
            </a:r>
            <a:r>
              <a:rPr lang="pt-BR" dirty="0" smtClean="0">
                <a:effectLst/>
              </a:rPr>
              <a:t>  E </a:t>
            </a:r>
            <a:r>
              <a:rPr lang="pt-BR" dirty="0">
                <a:effectLst/>
              </a:rPr>
              <a:t>em toda a matéria de sabedoria e </a:t>
            </a:r>
            <a:r>
              <a:rPr lang="pt-BR" dirty="0" smtClean="0">
                <a:effectLst/>
              </a:rPr>
              <a:t>de discernimento</a:t>
            </a:r>
            <a:r>
              <a:rPr lang="pt-BR" dirty="0">
                <a:effectLst/>
              </a:rPr>
              <a:t>, </a:t>
            </a:r>
            <a:r>
              <a:rPr lang="pt-BR" dirty="0" smtClean="0">
                <a:effectLst/>
              </a:rPr>
              <a:t>sobre </a:t>
            </a:r>
            <a:r>
              <a:rPr lang="pt-BR" dirty="0">
                <a:effectLst/>
              </a:rPr>
              <a:t>o que o rei lhes perguntou, </a:t>
            </a:r>
            <a:r>
              <a:rPr lang="pt-BR" dirty="0" smtClean="0">
                <a:effectLst/>
              </a:rPr>
              <a:t>os </a:t>
            </a:r>
            <a:r>
              <a:rPr lang="pt-BR" dirty="0">
                <a:effectLst/>
              </a:rPr>
              <a:t>achou dez vezes mais doutos do que todos </a:t>
            </a:r>
            <a:r>
              <a:rPr lang="pt-BR" dirty="0" smtClean="0">
                <a:effectLst/>
              </a:rPr>
              <a:t>os </a:t>
            </a:r>
            <a:r>
              <a:rPr lang="pt-BR" dirty="0">
                <a:effectLst/>
              </a:rPr>
              <a:t>magos astrólogos que havia em todo o seu reino</a:t>
            </a:r>
            <a:r>
              <a:rPr lang="pt-BR" dirty="0" smtClean="0">
                <a:effectLst/>
              </a:rPr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27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F. A Bênção de Deus (1.17-20) </a:t>
            </a:r>
          </a:p>
          <a:p>
            <a:pPr marL="0" indent="0">
              <a:buNone/>
              <a:tabLst>
                <a:tab pos="682625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sz="1000" dirty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Agora, no fim de três anos, chegou o dia da prova. Foi um dia para separar os homens dos meninos. O Rei estava buscando somente os melhores entre todos. No fim só tinha quatro que </a:t>
            </a:r>
            <a:r>
              <a:rPr lang="pt-BR" dirty="0" smtClean="0"/>
              <a:t>se destacaram </a:t>
            </a:r>
            <a:r>
              <a:rPr lang="pt-BR" dirty="0" smtClean="0"/>
              <a:t>mais do que os outros:</a:t>
            </a:r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sz="1000" dirty="0"/>
          </a:p>
          <a:p>
            <a:pPr marL="0" indent="0" algn="ctr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"</a:t>
            </a:r>
            <a:r>
              <a:rPr lang="pt-BR" i="1" dirty="0"/>
              <a:t>E em toda a matéria de sabedoria e de inteligência, sobre que o rei lhes fez perguntas, os achou dez vezes mais doutos do que todos os magos astrólogos que havia em todo o seu reino.</a:t>
            </a:r>
            <a:r>
              <a:rPr lang="pt-BR" dirty="0"/>
              <a:t>" (Daniel 1.20). </a:t>
            </a:r>
            <a:endParaRPr lang="pt-BR" dirty="0" smtClean="0"/>
          </a:p>
          <a:p>
            <a:pPr marL="0" indent="0" algn="ctr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sz="1000" dirty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Daniel </a:t>
            </a:r>
            <a:r>
              <a:rPr lang="pt-BR" dirty="0"/>
              <a:t>e os seus três companheiros eram mais doutos do que os velhos sábios, conselheiros do Rei, e também a geração nova de </a:t>
            </a:r>
            <a:r>
              <a:rPr lang="pt-BR" dirty="0" smtClean="0"/>
              <a:t>sábios, treinados </a:t>
            </a:r>
            <a:r>
              <a:rPr lang="pt-BR" dirty="0"/>
              <a:t>para servir como conselheiros </a:t>
            </a:r>
            <a:r>
              <a:rPr lang="pt-BR" dirty="0"/>
              <a:t>d</a:t>
            </a:r>
            <a:r>
              <a:rPr lang="pt-BR" dirty="0" smtClean="0"/>
              <a:t>o </a:t>
            </a:r>
            <a:r>
              <a:rPr lang="pt-BR" dirty="0"/>
              <a:t>Rei. </a:t>
            </a:r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28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62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F. A Bênção de Deus (1.17-20) 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No livro de Daniel são vários grupos mencionados que foram usados pelo Rei para conselho e ajuda: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* Magos (</a:t>
            </a:r>
            <a:r>
              <a:rPr lang="pt-BR" i="1" dirty="0" err="1" smtClean="0"/>
              <a:t>hartummim</a:t>
            </a:r>
            <a:r>
              <a:rPr lang="pt-BR" dirty="0" smtClean="0"/>
              <a:t>): Dan. 1:20 e 2:2 = uma palavra geral para identificar pessoas que praticam o oculto.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* </a:t>
            </a:r>
            <a:r>
              <a:rPr lang="pt-BR" dirty="0"/>
              <a:t>Astrólogos (</a:t>
            </a:r>
            <a:r>
              <a:rPr lang="pt-BR" i="1" dirty="0" err="1"/>
              <a:t>assapim</a:t>
            </a:r>
            <a:r>
              <a:rPr lang="pt-BR" dirty="0"/>
              <a:t>): Dan. 1:20 e 2:2 = pessoas que usavam </a:t>
            </a:r>
            <a:r>
              <a:rPr lang="pt-BR" dirty="0" smtClean="0"/>
              <a:t>enganações </a:t>
            </a:r>
            <a:r>
              <a:rPr lang="pt-BR" dirty="0"/>
              <a:t>nos exorcismos.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* </a:t>
            </a:r>
            <a:r>
              <a:rPr lang="pt-BR" dirty="0"/>
              <a:t>Encantadores (</a:t>
            </a:r>
            <a:r>
              <a:rPr lang="pt-BR" i="1" dirty="0" err="1"/>
              <a:t>kasap</a:t>
            </a:r>
            <a:r>
              <a:rPr lang="pt-BR" dirty="0"/>
              <a:t>): Dan. 2:2 = pessoas que lançam encantamentos.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* </a:t>
            </a:r>
            <a:r>
              <a:rPr lang="pt-BR" dirty="0"/>
              <a:t>Caldeus (</a:t>
            </a:r>
            <a:r>
              <a:rPr lang="pt-BR" i="1" dirty="0" err="1"/>
              <a:t>kasdim</a:t>
            </a:r>
            <a:r>
              <a:rPr lang="pt-BR" dirty="0"/>
              <a:t>/</a:t>
            </a:r>
            <a:r>
              <a:rPr lang="pt-BR" i="1" dirty="0" err="1"/>
              <a:t>kasdain</a:t>
            </a:r>
            <a:r>
              <a:rPr lang="pt-BR" dirty="0"/>
              <a:t>): Dan. 2:2,4,5,10; 3:8; 5:7,11 = o grupo sacerdotal que consultava as estrelas</a:t>
            </a:r>
            <a:r>
              <a:rPr lang="pt-BR" dirty="0" smtClean="0"/>
              <a:t>.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* </a:t>
            </a:r>
            <a:r>
              <a:rPr lang="pt-BR" dirty="0"/>
              <a:t>Adivinhos (</a:t>
            </a:r>
            <a:r>
              <a:rPr lang="pt-BR" i="1" dirty="0" err="1"/>
              <a:t>gazrim</a:t>
            </a:r>
            <a:r>
              <a:rPr lang="pt-BR" dirty="0"/>
              <a:t>): Dan. 2:27; 4:7; 5:7,11 = procuradores do futuro </a:t>
            </a:r>
            <a:r>
              <a:rPr lang="pt-BR" dirty="0" smtClean="0"/>
              <a:t>dos </a:t>
            </a:r>
            <a:r>
              <a:rPr lang="pt-BR" dirty="0"/>
              <a:t>outros</a:t>
            </a:r>
            <a:r>
              <a:rPr lang="pt-BR" dirty="0" smtClean="0"/>
              <a:t>.</a:t>
            </a:r>
            <a:endParaRPr lang="pt-BR" dirty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29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525963"/>
          </a:xfrm>
        </p:spPr>
        <p:txBody>
          <a:bodyPr>
            <a:noAutofit/>
          </a:bodyPr>
          <a:lstStyle/>
          <a:p>
            <a:pPr marL="357188" indent="-357188">
              <a:buAutoNum type="romanUcPeriod"/>
              <a:tabLst>
                <a:tab pos="357188" algn="l"/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Introdução Histórica ( Cap. 1)</a:t>
            </a:r>
          </a:p>
          <a:p>
            <a:pPr marL="514350" indent="-51435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Este capítulo mostra a razão </a:t>
            </a:r>
            <a:r>
              <a:rPr lang="pt-BR" dirty="0" smtClean="0"/>
              <a:t>da </a:t>
            </a:r>
            <a:r>
              <a:rPr lang="pt-BR" dirty="0" smtClean="0"/>
              <a:t>fama e </a:t>
            </a:r>
            <a:r>
              <a:rPr lang="pt-BR" dirty="0" smtClean="0"/>
              <a:t> </a:t>
            </a:r>
            <a:r>
              <a:rPr lang="pt-BR" dirty="0" smtClean="0"/>
              <a:t>prosperidade de Daniel e seus Amigos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F. A Bênção de Deus (1.17-20) 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Sem dúvida a função destes grupos </a:t>
            </a:r>
            <a:r>
              <a:rPr lang="pt-BR" dirty="0" smtClean="0"/>
              <a:t>abrange muitas </a:t>
            </a:r>
            <a:r>
              <a:rPr lang="pt-BR" dirty="0" smtClean="0"/>
              <a:t>áreas. </a:t>
            </a:r>
            <a:r>
              <a:rPr lang="pt-BR" dirty="0" smtClean="0"/>
              <a:t>Várias </a:t>
            </a:r>
            <a:r>
              <a:rPr lang="pt-BR" dirty="0" smtClean="0"/>
              <a:t>vezes Daniel refere à estes homens em geral com o nome de “sábios” (Dan. 2:12-14,18,24,48; 4:6,18; 5:5-8,15).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30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G. A Continuação de Daniel (1.21)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sz="1200" dirty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1:21  E Daniel permaneceu até ao primeiro ano do rei Ciro.  </a:t>
            </a:r>
            <a:endParaRPr lang="pt-BR" dirty="0" smtClean="0">
              <a:effectLst/>
            </a:endParaRP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>
              <a:effectLst/>
            </a:endParaRPr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/>
              <a:t>Um outro resultado da sua </a:t>
            </a:r>
            <a:r>
              <a:rPr lang="pt-BR" dirty="0" smtClean="0"/>
              <a:t>obediência, </a:t>
            </a:r>
            <a:r>
              <a:rPr lang="pt-BR" dirty="0"/>
              <a:t>é que Deus prolongou os seus dias e o </a:t>
            </a:r>
            <a:r>
              <a:rPr lang="pt-BR" dirty="0" smtClean="0"/>
              <a:t>manteve </a:t>
            </a:r>
            <a:r>
              <a:rPr lang="pt-BR" dirty="0"/>
              <a:t>em posições de </a:t>
            </a:r>
            <a:r>
              <a:rPr lang="pt-BR" dirty="0" smtClean="0"/>
              <a:t>influ</a:t>
            </a:r>
            <a:r>
              <a:rPr lang="pt-BR" dirty="0"/>
              <a:t>ê</a:t>
            </a:r>
            <a:r>
              <a:rPr lang="pt-BR" dirty="0" smtClean="0"/>
              <a:t>ncia</a:t>
            </a:r>
            <a:r>
              <a:rPr lang="pt-BR" dirty="0"/>
              <a:t>. Daniel atravessou dias difíceis durante o reinado de quatro poderoso reis e conquistadores, de três nacionalidades e dinastias. Ainda jovem, Daniel foi honrado com o cargo de </a:t>
            </a:r>
            <a:r>
              <a:rPr lang="pt-BR" dirty="0" err="1"/>
              <a:t>sátrapa</a:t>
            </a:r>
            <a:r>
              <a:rPr lang="pt-BR" dirty="0"/>
              <a:t> (governador de </a:t>
            </a:r>
            <a:r>
              <a:rPr lang="pt-BR" dirty="0" smtClean="0"/>
              <a:t>uma </a:t>
            </a:r>
            <a:r>
              <a:rPr lang="pt-BR" dirty="0"/>
              <a:t>província), com a posição de "príncipe dos magos", e com </a:t>
            </a:r>
            <a:r>
              <a:rPr lang="pt-BR" dirty="0" smtClean="0"/>
              <a:t>o título de </a:t>
            </a:r>
            <a:r>
              <a:rPr lang="pt-BR" dirty="0"/>
              <a:t>primeiro ministro, exercendo autoridade nas cortes babilônicas e persa. Começando em 605 A.C. até 536 A.C., Daniel ministrou por 69 anos, morrendo provavelmente com </a:t>
            </a:r>
            <a:r>
              <a:rPr lang="pt-BR" dirty="0" smtClean="0"/>
              <a:t>cerca </a:t>
            </a:r>
            <a:r>
              <a:rPr lang="pt-BR" dirty="0"/>
              <a:t>de 90 anos. 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>
              <a:effectLst/>
            </a:endParaRP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31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89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b="1" u="sng" dirty="0" smtClean="0"/>
              <a:t>RESUMO</a:t>
            </a:r>
          </a:p>
          <a:p>
            <a:pPr algn="ctr">
              <a:buNone/>
            </a:pP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</a:t>
            </a:r>
            <a:r>
              <a:rPr lang="pt-BR" b="1" dirty="0" smtClean="0"/>
              <a:t>A. O Ambiente </a:t>
            </a:r>
            <a:r>
              <a:rPr lang="pt-BR" b="1" dirty="0" smtClean="0"/>
              <a:t>Histórico </a:t>
            </a:r>
            <a:r>
              <a:rPr lang="pt-BR" b="1" dirty="0" smtClean="0"/>
              <a:t>(1:1-2)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B. O Desejo de Nabucodonosor - Educação (1.3-5)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C. Os Homens de Deus (1.6-7)</a:t>
            </a:r>
            <a:r>
              <a:rPr lang="pt-BR" dirty="0" smtClean="0"/>
              <a:t> 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D. O Pedido de Daniel (1.8-10)</a:t>
            </a:r>
            <a:r>
              <a:rPr lang="pt-BR" dirty="0" smtClean="0"/>
              <a:t> 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</a:t>
            </a:r>
            <a:r>
              <a:rPr lang="pt-BR" b="1" dirty="0" smtClean="0"/>
              <a:t>E. A Prova de Daniel (1.11-16)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F. A Bênção de Deus (1.17-20) 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G. A Continuação de Daniel (1.21)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32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52596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</a:t>
            </a:r>
            <a:r>
              <a:rPr lang="pt-BR" b="1" dirty="0" smtClean="0"/>
              <a:t>A. O Ambiente </a:t>
            </a:r>
            <a:r>
              <a:rPr lang="pt-BR" b="1" dirty="0" smtClean="0"/>
              <a:t>Histórico </a:t>
            </a:r>
            <a:r>
              <a:rPr lang="pt-BR" b="1" dirty="0" smtClean="0"/>
              <a:t>(1:1-2)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685800" algn="l"/>
                <a:tab pos="-457200" algn="l"/>
                <a:tab pos="0" algn="l"/>
                <a:tab pos="457200" algn="l"/>
                <a:tab pos="742950" algn="l"/>
                <a:tab pos="1028700" algn="l"/>
                <a:tab pos="1314450" algn="l"/>
                <a:tab pos="1600200" algn="l"/>
                <a:tab pos="188595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pt-BR" kern="50" dirty="0" smtClean="0">
                <a:effectLst/>
                <a:ea typeface="Times New Roman" panose="02020603050405020304" pitchFamily="18" charset="0"/>
              </a:rPr>
              <a:t>1:1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	</a:t>
            </a:r>
            <a:r>
              <a:rPr lang="pt-BR" kern="50" dirty="0" smtClean="0">
                <a:effectLst/>
                <a:ea typeface="Times New Roman" panose="02020603050405020304" pitchFamily="18" charset="0"/>
              </a:rPr>
              <a:t>	No 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ano terceiro do reinado de </a:t>
            </a:r>
            <a:r>
              <a:rPr lang="pt-BR" kern="50" dirty="0" err="1">
                <a:effectLst/>
                <a:ea typeface="Times New Roman" panose="02020603050405020304" pitchFamily="18" charset="0"/>
              </a:rPr>
              <a:t>Jeoiaquim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, rei de Judá, </a:t>
            </a:r>
            <a:endParaRPr lang="pt-BR" kern="50" dirty="0">
              <a:effectLst/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685800" algn="l"/>
                <a:tab pos="-457200" algn="l"/>
                <a:tab pos="0" algn="l"/>
                <a:tab pos="457200" algn="l"/>
                <a:tab pos="742950" algn="l"/>
                <a:tab pos="1028700" algn="l"/>
                <a:tab pos="1314450" algn="l"/>
                <a:tab pos="1600200" algn="l"/>
                <a:tab pos="188595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pt-BR" kern="50" dirty="0" smtClean="0">
                <a:effectLst/>
                <a:ea typeface="Times New Roman" panose="02020603050405020304" pitchFamily="18" charset="0"/>
              </a:rPr>
              <a:t>						veio 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Nabucodonosor, rei de Babilônia, </a:t>
            </a:r>
            <a:endParaRPr lang="pt-BR" kern="50" dirty="0">
              <a:effectLst/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685800" algn="l"/>
                <a:tab pos="-457200" algn="l"/>
                <a:tab pos="0" algn="l"/>
                <a:tab pos="457200" algn="l"/>
                <a:tab pos="742950" algn="l"/>
                <a:tab pos="1028700" algn="l"/>
                <a:tab pos="1314450" algn="l"/>
                <a:tab pos="1600200" algn="l"/>
                <a:tab pos="188595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pt-BR" kern="50" dirty="0" smtClean="0">
                <a:effectLst/>
                <a:ea typeface="Times New Roman" panose="02020603050405020304" pitchFamily="18" charset="0"/>
              </a:rPr>
              <a:t>							a 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Jerusalém, </a:t>
            </a:r>
            <a:endParaRPr lang="pt-BR" kern="50" dirty="0">
              <a:effectLst/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685800" algn="l"/>
                <a:tab pos="-457200" algn="l"/>
                <a:tab pos="0" algn="l"/>
                <a:tab pos="457200" algn="l"/>
                <a:tab pos="742950" algn="l"/>
                <a:tab pos="1028700" algn="l"/>
                <a:tab pos="1314450" algn="l"/>
                <a:tab pos="1600200" algn="l"/>
                <a:tab pos="188595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pt-BR" kern="50" dirty="0" smtClean="0">
                <a:effectLst/>
                <a:ea typeface="Times New Roman" panose="02020603050405020304" pitchFamily="18" charset="0"/>
              </a:rPr>
              <a:t>								e 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a sitiou.</a:t>
            </a:r>
            <a:endParaRPr lang="pt-BR" kern="50" dirty="0">
              <a:effectLst/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685800" algn="l"/>
                <a:tab pos="-457200" algn="l"/>
                <a:tab pos="0" algn="l"/>
                <a:tab pos="457200" algn="l"/>
                <a:tab pos="742950" algn="l"/>
                <a:tab pos="1028700" algn="l"/>
                <a:tab pos="1314450" algn="l"/>
                <a:tab pos="1600200" algn="l"/>
                <a:tab pos="188595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pt-BR" kern="50" dirty="0">
                <a:effectLst/>
                <a:ea typeface="Times New Roman" panose="02020603050405020304" pitchFamily="18" charset="0"/>
              </a:rPr>
              <a:t>2 		 </a:t>
            </a:r>
            <a:r>
              <a:rPr lang="pt-BR" kern="50" dirty="0" smtClean="0">
                <a:effectLst/>
                <a:ea typeface="Times New Roman" panose="02020603050405020304" pitchFamily="18" charset="0"/>
              </a:rPr>
              <a:t>	E 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o Senhor entregou nas suas mãos </a:t>
            </a:r>
            <a:endParaRPr lang="pt-BR" kern="50" dirty="0">
              <a:effectLst/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685800" algn="l"/>
                <a:tab pos="-457200" algn="l"/>
                <a:tab pos="0" algn="l"/>
                <a:tab pos="457200" algn="l"/>
                <a:tab pos="742950" algn="l"/>
                <a:tab pos="1028700" algn="l"/>
                <a:tab pos="1314450" algn="l"/>
                <a:tab pos="1600200" algn="l"/>
                <a:tab pos="188595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pt-BR" kern="50" dirty="0" smtClean="0">
                <a:effectLst/>
                <a:ea typeface="Times New Roman" panose="02020603050405020304" pitchFamily="18" charset="0"/>
              </a:rPr>
              <a:t>							a </a:t>
            </a:r>
            <a:r>
              <a:rPr lang="pt-BR" kern="50" dirty="0" err="1">
                <a:effectLst/>
                <a:ea typeface="Times New Roman" panose="02020603050405020304" pitchFamily="18" charset="0"/>
              </a:rPr>
              <a:t>Jeoiaquim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, rei de Judá, </a:t>
            </a:r>
            <a:endParaRPr lang="pt-BR" kern="50" dirty="0">
              <a:effectLst/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685800" algn="l"/>
                <a:tab pos="-457200" algn="l"/>
                <a:tab pos="0" algn="l"/>
                <a:tab pos="457200" algn="l"/>
                <a:tab pos="742950" algn="l"/>
                <a:tab pos="1028700" algn="l"/>
                <a:tab pos="1314450" algn="l"/>
                <a:tab pos="1600200" algn="l"/>
                <a:tab pos="188595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pt-BR" kern="50" dirty="0" smtClean="0">
                <a:effectLst/>
                <a:ea typeface="Times New Roman" panose="02020603050405020304" pitchFamily="18" charset="0"/>
              </a:rPr>
              <a:t>							e 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uma parte dos utensílios da casa de Deus, </a:t>
            </a:r>
            <a:endParaRPr lang="pt-BR" kern="50" dirty="0">
              <a:effectLst/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685800" algn="l"/>
                <a:tab pos="-457200" algn="l"/>
                <a:tab pos="0" algn="l"/>
                <a:tab pos="457200" algn="l"/>
                <a:tab pos="742950" algn="l"/>
                <a:tab pos="1028700" algn="l"/>
                <a:tab pos="1314450" algn="l"/>
                <a:tab pos="1600200" algn="l"/>
                <a:tab pos="188595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pt-BR" kern="50" dirty="0" smtClean="0">
                <a:effectLst/>
                <a:ea typeface="Times New Roman" panose="02020603050405020304" pitchFamily="18" charset="0"/>
              </a:rPr>
              <a:t>								e 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ele os levou para a terra de </a:t>
            </a:r>
            <a:r>
              <a:rPr lang="pt-BR" kern="50" dirty="0" err="1">
                <a:effectLst/>
                <a:ea typeface="Times New Roman" panose="02020603050405020304" pitchFamily="18" charset="0"/>
              </a:rPr>
              <a:t>Sinar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, </a:t>
            </a:r>
            <a:endParaRPr lang="pt-BR" kern="50" dirty="0">
              <a:effectLst/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685800" algn="l"/>
                <a:tab pos="-457200" algn="l"/>
                <a:tab pos="0" algn="l"/>
                <a:tab pos="457200" algn="l"/>
                <a:tab pos="742950" algn="l"/>
                <a:tab pos="1028700" algn="l"/>
                <a:tab pos="1314450" algn="l"/>
                <a:tab pos="1600200" algn="l"/>
                <a:tab pos="188595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pt-BR" kern="50" dirty="0" smtClean="0">
                <a:effectLst/>
                <a:ea typeface="Times New Roman" panose="02020603050405020304" pitchFamily="18" charset="0"/>
              </a:rPr>
              <a:t>									para 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a casa do seu deus, </a:t>
            </a:r>
            <a:endParaRPr lang="pt-BR" kern="50" dirty="0">
              <a:effectLst/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685800" algn="l"/>
                <a:tab pos="-457200" algn="l"/>
                <a:tab pos="0" algn="l"/>
                <a:tab pos="457200" algn="l"/>
                <a:tab pos="742950" algn="l"/>
                <a:tab pos="1028700" algn="l"/>
                <a:tab pos="1314450" algn="l"/>
                <a:tab pos="1600200" algn="l"/>
                <a:tab pos="188595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pt-BR" kern="50" dirty="0" smtClean="0">
                <a:effectLst/>
                <a:ea typeface="Times New Roman" panose="02020603050405020304" pitchFamily="18" charset="0"/>
              </a:rPr>
              <a:t>								e 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pós os utensílios na casa do tesouro </a:t>
            </a:r>
            <a:endParaRPr lang="pt-BR" kern="50" dirty="0" smtClean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-685800" algn="l"/>
                <a:tab pos="-457200" algn="l"/>
                <a:tab pos="0" algn="l"/>
                <a:tab pos="457200" algn="l"/>
                <a:tab pos="742950" algn="l"/>
                <a:tab pos="1028700" algn="l"/>
                <a:tab pos="1314450" algn="l"/>
                <a:tab pos="1600200" algn="l"/>
                <a:tab pos="188595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</a:pPr>
            <a:r>
              <a:rPr lang="pt-BR" kern="50" dirty="0">
                <a:effectLst/>
                <a:ea typeface="Times New Roman" panose="02020603050405020304" pitchFamily="18" charset="0"/>
              </a:rPr>
              <a:t>	</a:t>
            </a:r>
            <a:r>
              <a:rPr lang="pt-BR" kern="50" dirty="0" smtClean="0">
                <a:effectLst/>
                <a:ea typeface="Times New Roman" panose="02020603050405020304" pitchFamily="18" charset="0"/>
              </a:rPr>
              <a:t>								do </a:t>
            </a:r>
            <a:r>
              <a:rPr lang="pt-BR" kern="50" dirty="0">
                <a:effectLst/>
                <a:ea typeface="Times New Roman" panose="02020603050405020304" pitchFamily="18" charset="0"/>
              </a:rPr>
              <a:t>seu deus</a:t>
            </a:r>
            <a:r>
              <a:rPr lang="pt-BR" kern="50" dirty="0" smtClean="0">
                <a:effectLst/>
                <a:ea typeface="Times New Roman" panose="02020603050405020304" pitchFamily="18" charset="0"/>
              </a:rPr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52596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</a:t>
            </a:r>
            <a:r>
              <a:rPr lang="pt-BR" b="1" dirty="0" smtClean="0"/>
              <a:t>A. O Ambiente </a:t>
            </a:r>
            <a:r>
              <a:rPr lang="pt-BR" b="1" dirty="0" smtClean="0"/>
              <a:t>Histórico </a:t>
            </a:r>
            <a:r>
              <a:rPr lang="pt-BR" b="1" dirty="0" smtClean="0"/>
              <a:t>(1:1-2)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Esta passagem, e outras semelhantes, mostra como </a:t>
            </a:r>
            <a:r>
              <a:rPr lang="pt-BR" dirty="0" smtClean="0"/>
              <a:t>Deus </a:t>
            </a:r>
            <a:r>
              <a:rPr lang="pt-BR" dirty="0" smtClean="0"/>
              <a:t>tem o domínio em suas mãos e como também está em controle de todas as coisas. Se Deus nos coloca em certos lugares perigosos e difíceis, é porque temos uma missão à cumprir. E essa missão só será </a:t>
            </a:r>
            <a:r>
              <a:rPr lang="pt-BR" dirty="0" smtClean="0"/>
              <a:t>cumprida, </a:t>
            </a:r>
            <a:r>
              <a:rPr lang="pt-BR" dirty="0" smtClean="0"/>
              <a:t>se no meio das trevas permanecermos na luz.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/>
              <a:t>A verdade é que Deus tanto pode livrar </a:t>
            </a:r>
            <a:r>
              <a:rPr lang="pt-BR" dirty="0" smtClean="0"/>
              <a:t>Do</a:t>
            </a:r>
            <a:r>
              <a:rPr lang="pt-BR" dirty="0" smtClean="0"/>
              <a:t> </a:t>
            </a:r>
            <a:r>
              <a:rPr lang="pt-BR" dirty="0"/>
              <a:t>perigo como salvar </a:t>
            </a:r>
            <a:r>
              <a:rPr lang="pt-BR" dirty="0" smtClean="0"/>
              <a:t>No </a:t>
            </a:r>
            <a:r>
              <a:rPr lang="pt-BR" dirty="0"/>
              <a:t>perigo. Pode tanto impedir que a tentação se aproxime de nós, como pode nos dar forças para vencê-la (I Cor. </a:t>
            </a:r>
            <a:r>
              <a:rPr lang="pt-BR" dirty="0" smtClean="0"/>
              <a:t>10:13</a:t>
            </a:r>
            <a:r>
              <a:rPr lang="pt-BR" dirty="0"/>
              <a:t>). Ele não livrou Daniel </a:t>
            </a:r>
            <a:r>
              <a:rPr lang="pt-BR" dirty="0" smtClean="0"/>
              <a:t>Do </a:t>
            </a:r>
            <a:r>
              <a:rPr lang="pt-BR" dirty="0"/>
              <a:t>perigo, mas deu-lhe proteção </a:t>
            </a:r>
            <a:r>
              <a:rPr lang="pt-BR" dirty="0" smtClean="0"/>
              <a:t>No </a:t>
            </a:r>
            <a:r>
              <a:rPr lang="pt-BR" dirty="0"/>
              <a:t>perigo.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52596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	</a:t>
            </a:r>
            <a:r>
              <a:rPr lang="pt-BR" b="1" dirty="0" smtClean="0"/>
              <a:t>A. O Ambiente </a:t>
            </a:r>
            <a:r>
              <a:rPr lang="pt-BR" b="1" dirty="0" smtClean="0"/>
              <a:t>Histórico </a:t>
            </a:r>
            <a:r>
              <a:rPr lang="pt-BR" b="1" dirty="0" smtClean="0"/>
              <a:t>(1:1-2)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/>
              <a:t>Nabucodonosor achava que o deus dos caldeus havia vencido e subjugado o Deus dos judeus e, por isso, lhe cabia a homenagem de </a:t>
            </a:r>
            <a:r>
              <a:rPr lang="pt-BR" dirty="0" smtClean="0"/>
              <a:t>colocar </a:t>
            </a:r>
            <a:r>
              <a:rPr lang="pt-BR" dirty="0"/>
              <a:t>as coisas da casa de Deus na casa do seu deus.</a:t>
            </a:r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b="1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7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52596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B. O Desejo de Nabucodonosor - Educação (1.3-5)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  <a:p>
            <a:pPr marL="0" indent="0">
              <a:buNone/>
              <a:tabLst>
                <a:tab pos="749300" algn="l"/>
                <a:tab pos="1028700" algn="l"/>
                <a:tab pos="1371600" algn="l"/>
                <a:tab pos="1778000" algn="l"/>
                <a:tab pos="2171700" algn="l"/>
                <a:tab pos="2514600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1:3	E disse o rei a </a:t>
            </a:r>
            <a:r>
              <a:rPr lang="pt-BR" dirty="0" err="1">
                <a:effectLst/>
              </a:rPr>
              <a:t>Aspenaz</a:t>
            </a:r>
            <a:r>
              <a:rPr lang="pt-BR" dirty="0">
                <a:effectLst/>
              </a:rPr>
              <a:t>, </a:t>
            </a:r>
          </a:p>
          <a:p>
            <a:pPr marL="0" indent="0">
              <a:buNone/>
              <a:tabLst>
                <a:tab pos="749300" algn="l"/>
                <a:tab pos="1028700" algn="l"/>
                <a:tab pos="1371600" algn="l"/>
                <a:tab pos="1778000" algn="l"/>
                <a:tab pos="2171700" algn="l"/>
                <a:tab pos="2514600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chefe </a:t>
            </a:r>
            <a:r>
              <a:rPr lang="pt-BR" dirty="0">
                <a:effectLst/>
              </a:rPr>
              <a:t>dos seus eunucos, </a:t>
            </a:r>
          </a:p>
          <a:p>
            <a:pPr marL="0" indent="0">
              <a:buNone/>
              <a:tabLst>
                <a:tab pos="749300" algn="l"/>
                <a:tab pos="1028700" algn="l"/>
                <a:tab pos="1371600" algn="l"/>
                <a:tab pos="1778000" algn="l"/>
                <a:tab pos="2171700" algn="l"/>
                <a:tab pos="2514600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que </a:t>
            </a:r>
            <a:r>
              <a:rPr lang="pt-BR" dirty="0">
                <a:effectLst/>
              </a:rPr>
              <a:t>trouxesse alguns dos filhos de Israel, </a:t>
            </a:r>
          </a:p>
          <a:p>
            <a:pPr marL="0" indent="0">
              <a:buNone/>
              <a:tabLst>
                <a:tab pos="749300" algn="l"/>
                <a:tab pos="1028700" algn="l"/>
                <a:tab pos="1371600" algn="l"/>
                <a:tab pos="1778000" algn="l"/>
                <a:tab pos="2171700" algn="l"/>
                <a:tab pos="2514600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	e </a:t>
            </a:r>
            <a:r>
              <a:rPr lang="pt-BR" dirty="0">
                <a:effectLst/>
              </a:rPr>
              <a:t>da linhagem real e dos príncipes,</a:t>
            </a:r>
          </a:p>
          <a:p>
            <a:pPr marL="0" indent="0">
              <a:buNone/>
              <a:tabLst>
                <a:tab pos="749300" algn="l"/>
                <a:tab pos="1028700" algn="l"/>
                <a:tab pos="1371600" algn="l"/>
                <a:tab pos="1778000" algn="l"/>
                <a:tab pos="2171700" algn="l"/>
                <a:tab pos="2514600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4  				Jovens em quem não </a:t>
            </a:r>
            <a:r>
              <a:rPr lang="pt-BR" dirty="0" smtClean="0">
                <a:effectLst/>
              </a:rPr>
              <a:t>houvesse . . . </a:t>
            </a:r>
            <a:endParaRPr lang="pt-BR" dirty="0" smtClean="0"/>
          </a:p>
          <a:p>
            <a:pPr marL="0" indent="0">
              <a:buNone/>
              <a:tabLst>
                <a:tab pos="749300" algn="l"/>
                <a:tab pos="1028700" algn="l"/>
                <a:tab pos="1371600" algn="l"/>
                <a:tab pos="1778000" algn="l"/>
                <a:tab pos="2171700" algn="l"/>
                <a:tab pos="2514600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/>
              <a:t>Não se sabe com certeza a etimologia do nome “</a:t>
            </a:r>
            <a:r>
              <a:rPr lang="pt-BR" i="1" dirty="0" err="1"/>
              <a:t>Aspenaz</a:t>
            </a:r>
            <a:r>
              <a:rPr lang="pt-BR" dirty="0"/>
              <a:t>”. Alguns linguistas acham que o nome quer dizer “focinho de cavalo</a:t>
            </a:r>
            <a:r>
              <a:rPr lang="pt-BR" dirty="0" smtClean="0"/>
              <a:t>”, mas </a:t>
            </a:r>
            <a:r>
              <a:rPr lang="pt-BR" dirty="0"/>
              <a:t>isso não pode degradar a personalidade da pessoa a que ele se aplica.</a:t>
            </a:r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88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52596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B. O Desejo de Nabucodonosor - Educação (1.3-5)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4  </a:t>
            </a:r>
            <a:r>
              <a:rPr lang="pt-BR" dirty="0">
                <a:effectLst/>
              </a:rPr>
              <a:t>		</a:t>
            </a:r>
            <a:r>
              <a:rPr lang="pt-BR" dirty="0" smtClean="0">
                <a:effectLst/>
              </a:rPr>
              <a:t>Jovens </a:t>
            </a:r>
            <a:r>
              <a:rPr lang="pt-BR" dirty="0">
                <a:effectLst/>
              </a:rPr>
              <a:t>em quem não houvesse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defeito </a:t>
            </a:r>
            <a:r>
              <a:rPr lang="pt-BR" dirty="0">
                <a:effectLst/>
              </a:rPr>
              <a:t>algum,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de </a:t>
            </a:r>
            <a:r>
              <a:rPr lang="pt-BR" dirty="0">
                <a:effectLst/>
              </a:rPr>
              <a:t>boa aparência,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e </a:t>
            </a:r>
            <a:r>
              <a:rPr lang="pt-BR" dirty="0">
                <a:effectLst/>
              </a:rPr>
              <a:t>instruídos em toda a sabedoria,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e </a:t>
            </a:r>
            <a:r>
              <a:rPr lang="pt-BR" dirty="0">
                <a:effectLst/>
              </a:rPr>
              <a:t>doutos em ciência,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e </a:t>
            </a:r>
            <a:r>
              <a:rPr lang="pt-BR" dirty="0">
                <a:effectLst/>
              </a:rPr>
              <a:t>entendidos no conhecimento,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e </a:t>
            </a:r>
            <a:r>
              <a:rPr lang="pt-BR" dirty="0">
                <a:effectLst/>
              </a:rPr>
              <a:t>que tivessem habilidade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	para </a:t>
            </a:r>
            <a:r>
              <a:rPr lang="pt-BR" dirty="0">
                <a:effectLst/>
              </a:rPr>
              <a:t>assistirem no palácio do rei, </a:t>
            </a: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>
                <a:effectLst/>
              </a:rPr>
              <a:t>				e </a:t>
            </a:r>
            <a:r>
              <a:rPr lang="pt-BR" dirty="0">
                <a:effectLst/>
              </a:rPr>
              <a:t>que lhes ensinassem </a:t>
            </a:r>
            <a:endParaRPr lang="pt-BR" dirty="0" smtClean="0">
              <a:effectLst/>
            </a:endParaRPr>
          </a:p>
          <a:p>
            <a:pPr marL="0" indent="0">
              <a:buNone/>
              <a:tabLst>
                <a:tab pos="736600" algn="l"/>
                <a:tab pos="1092200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>
                <a:effectLst/>
              </a:rPr>
              <a:t>	</a:t>
            </a:r>
            <a:r>
              <a:rPr lang="pt-BR" dirty="0" smtClean="0">
                <a:effectLst/>
              </a:rPr>
              <a:t>				as </a:t>
            </a:r>
            <a:r>
              <a:rPr lang="pt-BR" dirty="0">
                <a:effectLst/>
              </a:rPr>
              <a:t>letras e a língua dos caldeus</a:t>
            </a:r>
            <a:r>
              <a:rPr lang="pt-BR" dirty="0" smtClean="0">
                <a:effectLst/>
              </a:rPr>
              <a:t>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1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b="1" dirty="0" smtClean="0"/>
              <a:t>	B. O Desejo de Nabucodonosor - Educação (1.3-5)</a:t>
            </a:r>
            <a:endParaRPr lang="pt-BR" dirty="0" smtClean="0"/>
          </a:p>
          <a:p>
            <a:pPr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endParaRPr lang="pt-BR" dirty="0" smtClean="0"/>
          </a:p>
          <a:p>
            <a:pPr marL="0" indent="0">
              <a:buNone/>
              <a:tabLst>
                <a:tab pos="712788" algn="l"/>
                <a:tab pos="1069975" algn="l"/>
                <a:tab pos="1441450" algn="l"/>
                <a:tab pos="1797050" algn="l"/>
                <a:tab pos="2154238" algn="l"/>
                <a:tab pos="2511425" algn="l"/>
                <a:tab pos="2867025" algn="l"/>
                <a:tab pos="3224213" algn="l"/>
                <a:tab pos="3579813" algn="l"/>
                <a:tab pos="3951288" algn="l"/>
                <a:tab pos="4308475" algn="l"/>
              </a:tabLst>
            </a:pPr>
            <a:r>
              <a:rPr lang="pt-BR" dirty="0" smtClean="0"/>
              <a:t>Os </a:t>
            </a:r>
            <a:r>
              <a:rPr lang="pt-BR" dirty="0" smtClean="0"/>
              <a:t>cativos </a:t>
            </a:r>
            <a:r>
              <a:rPr lang="pt-BR" dirty="0" smtClean="0"/>
              <a:t>de Judá que davam mostra de inteligência fora do comum entraram numa escola especial de homens sábios. Geralmente se denominavam "</a:t>
            </a:r>
            <a:r>
              <a:rPr lang="pt-BR" i="1" dirty="0" smtClean="0"/>
              <a:t>sabedoria</a:t>
            </a:r>
            <a:r>
              <a:rPr lang="pt-BR" dirty="0" smtClean="0"/>
              <a:t>" (vs. 4) aos astrólogos e mágicos do Império Babilônico. Daniel e os outros foram ensinados em toda a sabedoria </a:t>
            </a:r>
            <a:r>
              <a:rPr lang="pt-BR" dirty="0" smtClean="0"/>
              <a:t>daquela </a:t>
            </a:r>
            <a:r>
              <a:rPr lang="pt-BR" dirty="0" smtClean="0"/>
              <a:t>gente (semelhantemente como Moisés, Atos 7.22).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9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216</Words>
  <Application>Microsoft Office PowerPoint</Application>
  <PresentationFormat>Apresentação na tela (4:3)</PresentationFormat>
  <Paragraphs>280</Paragraphs>
  <Slides>32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4" baseType="lpstr">
      <vt:lpstr>1_Office Theme</vt:lpstr>
      <vt:lpstr>Documento</vt:lpstr>
      <vt:lpstr>Apresentação do PowerPoint</vt:lpstr>
      <vt:lpstr>Apresentação do PowerPoint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  <vt:lpstr>Daniel – Capítulo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User</cp:lastModifiedBy>
  <cp:revision>36</cp:revision>
  <dcterms:created xsi:type="dcterms:W3CDTF">2014-01-20T17:34:06Z</dcterms:created>
  <dcterms:modified xsi:type="dcterms:W3CDTF">2019-11-21T13:04:23Z</dcterms:modified>
</cp:coreProperties>
</file>